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5"/>
  </p:notesMasterIdLst>
  <p:sldIdLst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4F1AC-B0FF-44E1-AB6C-878AC8319DF7}" v="107" dt="2026-03-26T21:00:29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30DEC-97C5-4FA2-A05B-053F3AAC10CF}" type="datetimeFigureOut"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3138D-DB29-4741-A025-55486D1C60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3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810" y="1905000"/>
            <a:ext cx="9146382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810" y="5105400"/>
            <a:ext cx="9146381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5309" y="4724400"/>
            <a:ext cx="8634184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1068651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810" y="1514475"/>
            <a:ext cx="10572328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71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5309" y="4724400"/>
            <a:ext cx="8634184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0" y="1905000"/>
            <a:ext cx="9146382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0" y="5102526"/>
            <a:ext cx="9146381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08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810" y="1514475"/>
            <a:ext cx="10572328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810" y="1905000"/>
            <a:ext cx="4420750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42" y="1905000"/>
            <a:ext cx="442074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65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810" y="1514475"/>
            <a:ext cx="10572328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0" y="1905000"/>
            <a:ext cx="441770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810" y="2819400"/>
            <a:ext cx="441770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1488" y="1905000"/>
            <a:ext cx="441770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1488" y="2819400"/>
            <a:ext cx="441770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810" y="1514475"/>
            <a:ext cx="10572328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3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8990" y="1630822"/>
            <a:ext cx="6292667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1249" y="1905000"/>
            <a:ext cx="5670757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809" y="3429000"/>
            <a:ext cx="2743915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9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877" y="1630822"/>
            <a:ext cx="6292667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80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6293" y="1884311"/>
            <a:ext cx="5670757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8018" y="3411748"/>
            <a:ext cx="2743915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810" y="1514475"/>
            <a:ext cx="10572328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09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7046" y="3472590"/>
            <a:ext cx="6492240" cy="64025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4311" y="274640"/>
            <a:ext cx="1371957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171" y="277814"/>
            <a:ext cx="9146383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47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70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1" y="1905000"/>
            <a:ext cx="9146382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7716" y="6400801"/>
            <a:ext cx="1244183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810" y="6400801"/>
            <a:ext cx="6326246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893" y="6400801"/>
            <a:ext cx="1143300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9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7030" y="1905000"/>
            <a:ext cx="10179778" cy="2667000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  <a:ea typeface="+mj-lt"/>
                <a:cs typeface="+mj-lt"/>
              </a:rPr>
              <a:t>Fall Protection Awareness </a:t>
            </a:r>
            <a:r>
              <a:rPr lang="en-US">
                <a:solidFill>
                  <a:srgbClr val="FFFFFF"/>
                </a:solidFill>
                <a:ea typeface="+mj-lt"/>
                <a:cs typeface="+mj-lt"/>
              </a:rPr>
              <a:t>Training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Preventing Falls, Protecting Lives</a:t>
            </a:r>
            <a:endParaRPr lang="en-US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3A0717FE-9265-0155-1346-AD546CF98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1542C-F1F1-5B86-B7F9-4456F271D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Fall Protection Best Practices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23F7-AB45-9505-610D-8D61CFF51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Plan ahead — assess fall risks before starting work</a:t>
            </a:r>
            <a:endParaRPr lang="en-US" dirty="0"/>
          </a:p>
          <a:p>
            <a:r>
              <a:rPr lang="en-US">
                <a:ea typeface="+mn-lt"/>
                <a:cs typeface="+mn-lt"/>
              </a:rPr>
              <a:t>Use the right equipment for the task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Inspect gear before each use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Stay tied off when required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Report damaged equipment immediately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51E4641E-7AC7-B70E-03CF-1A4A9770F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35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4121-8BB0-B6F3-D1EA-143A2F58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Your Role in Fall Prevention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A465-D885-808D-B8A4-7C8775708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Stay alert and aware of surroundings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Follow procedures and use equipment properly</a:t>
            </a:r>
            <a:endParaRPr lang="en-US"/>
          </a:p>
          <a:p>
            <a:r>
              <a:rPr lang="en-US">
                <a:ea typeface="+mn-lt"/>
                <a:cs typeface="+mn-lt"/>
              </a:rPr>
              <a:t>Speak up about unsafe conditions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Participate in training and refreshers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Protect yourself — and your coworkers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6B3C1B8E-4E59-0C52-04DF-6A0B6FD76A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806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B4B3F-ABC3-AB62-A4C9-6E75C167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Closing Message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BE6F5-0DAF-CA80-7906-21BFEE844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Falls are preventable.</a:t>
            </a:r>
            <a:r>
              <a:rPr lang="en-US" dirty="0"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With the right equipment, training, and mindset, we can eliminate fall hazards and protect every worker — every shift.</a:t>
            </a:r>
            <a:endParaRPr lang="en-US"/>
          </a:p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Stay safe. Stay alert. Stay protected.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E2EAF90B-D5AC-651B-B8B0-16E780ECA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6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0EFF8-DFAA-287F-A639-51E71312C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Why Fall Protection Matters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10873-3C56-BCB4-9A3B-EBC1D62BD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Falls are a leading cause of workplace fatalities</a:t>
            </a:r>
            <a:endParaRPr lang="en-US" dirty="0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OSHA consistently ranks fall hazards among top violations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Fall protection saves lives — and prevents serious injuries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This training helps you recognize risks and take action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B31C67B9-E6B2-E21D-1641-8E2B22D52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26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D54B1-43A7-788D-2E65-546EBB053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Common Fall Hazards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25AD8-5611-2B5C-2837-4A0921814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Working at height (roofs, ladders, scaffolds)</a:t>
            </a:r>
            <a:endParaRPr lang="en-US"/>
          </a:p>
          <a:p>
            <a:r>
              <a:rPr lang="en-US">
                <a:ea typeface="+mn-lt"/>
                <a:cs typeface="+mn-lt"/>
              </a:rPr>
              <a:t>Unprotected edges and open holes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Improper use of ladders or lifts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Slippery or unstable surfaces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Lack of guardrails or fall arrest systems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BCC4127F-D79B-F2BE-D354-A31C4427C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952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E7DD2-0BDF-EB00-F626-A2E55FBE4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OSHA Requirements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C1540-122D-E566-9D01-203438F47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Fall protection required</a:t>
            </a:r>
            <a:r>
              <a:rPr lang="en-US" dirty="0">
                <a:ea typeface="+mn-lt"/>
                <a:cs typeface="+mn-lt"/>
              </a:rPr>
              <a:t> at: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4 feet</a:t>
            </a:r>
            <a:r>
              <a:rPr lang="en-US">
                <a:ea typeface="+mn-lt"/>
                <a:cs typeface="+mn-lt"/>
              </a:rPr>
              <a:t> in general industry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6 feet</a:t>
            </a:r>
            <a:r>
              <a:rPr lang="en-US">
                <a:ea typeface="+mn-lt"/>
                <a:cs typeface="+mn-lt"/>
              </a:rPr>
              <a:t> in construction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Any height</a:t>
            </a:r>
            <a:r>
              <a:rPr lang="en-US">
                <a:ea typeface="+mn-lt"/>
                <a:cs typeface="+mn-lt"/>
              </a:rPr>
              <a:t> when working over dangerous equipment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860FCA10-3E0E-FD12-3597-83D90344C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504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7FFB-67D9-E277-0E03-61AE255C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OSHA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76510-B5E4-082F-C916-0AFF885EE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Employers must: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Provide fall protection systems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Train employees on safe use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Inspect equipment regularly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221B897F-525A-B01E-EE93-AC157F9CD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46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57D9-2EAB-9244-0EDF-1C57AB50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Types of Fall Protection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5C281-F2C5-C5BC-35A2-36A64DE44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Guardrails</a:t>
            </a:r>
            <a:r>
              <a:rPr lang="en-US">
                <a:ea typeface="+mn-lt"/>
                <a:cs typeface="+mn-lt"/>
              </a:rPr>
              <a:t> — passive protection at edges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Safety nets</a:t>
            </a:r>
            <a:r>
              <a:rPr lang="en-US">
                <a:ea typeface="+mn-lt"/>
                <a:cs typeface="+mn-lt"/>
              </a:rPr>
              <a:t> — catch falling workers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Personal Fall Arrest Systems (PFAS)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Harness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Lanyard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Anchor point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Positioning systems</a:t>
            </a:r>
            <a:r>
              <a:rPr lang="en-US">
                <a:ea typeface="+mn-lt"/>
                <a:cs typeface="+mn-lt"/>
              </a:rPr>
              <a:t> — hold worker in place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Warning lines</a:t>
            </a:r>
            <a:r>
              <a:rPr lang="en-US">
                <a:ea typeface="+mn-lt"/>
                <a:cs typeface="+mn-lt"/>
              </a:rPr>
              <a:t> — alert workers to hazards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58B2627E-3CB2-02BC-D837-F2BC3A67B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46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D265A-8E30-35AE-3C56-46E6DA4B6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Personal Fall Arrest System (PFAS)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B3066-2C9A-9C1D-9741-5164BB81D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ea typeface="+mn-lt"/>
                <a:cs typeface="+mn-lt"/>
              </a:rPr>
              <a:t>Key Components:</a:t>
            </a:r>
            <a:endParaRPr lang="en-US"/>
          </a:p>
          <a:p>
            <a:pPr lvl="1"/>
            <a:r>
              <a:rPr lang="en-US" b="1">
                <a:ea typeface="+mn-lt"/>
                <a:cs typeface="+mn-lt"/>
              </a:rPr>
              <a:t>Full-body harness</a:t>
            </a:r>
            <a:r>
              <a:rPr lang="en-US">
                <a:ea typeface="+mn-lt"/>
                <a:cs typeface="+mn-lt"/>
              </a:rPr>
              <a:t> — distributes force</a:t>
            </a:r>
            <a:endParaRPr lang="en-US"/>
          </a:p>
          <a:p>
            <a:pPr lvl="1">
              <a:buFont typeface="Consolas" pitchFamily="34" charset="0"/>
              <a:buChar char="–"/>
            </a:pPr>
            <a:r>
              <a:rPr lang="en-US" b="1">
                <a:ea typeface="+mn-lt"/>
                <a:cs typeface="+mn-lt"/>
              </a:rPr>
              <a:t>Lanyard or SRL</a:t>
            </a:r>
            <a:r>
              <a:rPr lang="en-US">
                <a:ea typeface="+mn-lt"/>
                <a:cs typeface="+mn-lt"/>
              </a:rPr>
              <a:t> — connects to anchor</a:t>
            </a:r>
            <a:endParaRPr lang="en-US"/>
          </a:p>
          <a:p>
            <a:pPr lvl="1"/>
            <a:r>
              <a:rPr lang="en-US" b="1" dirty="0">
                <a:ea typeface="+mn-lt"/>
                <a:cs typeface="+mn-lt"/>
              </a:rPr>
              <a:t>Anchor point</a:t>
            </a:r>
            <a:r>
              <a:rPr lang="en-US" dirty="0">
                <a:ea typeface="+mn-lt"/>
                <a:cs typeface="+mn-lt"/>
              </a:rPr>
              <a:t> — must support 5,000 </a:t>
            </a:r>
            <a:r>
              <a:rPr lang="en-US" dirty="0" err="1">
                <a:ea typeface="+mn-lt"/>
                <a:cs typeface="+mn-lt"/>
              </a:rPr>
              <a:t>lbs</a:t>
            </a:r>
            <a:r>
              <a:rPr lang="en-US" dirty="0">
                <a:ea typeface="+mn-lt"/>
                <a:cs typeface="+mn-lt"/>
              </a:rPr>
              <a:t> per worker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Shock absorber</a:t>
            </a:r>
            <a:r>
              <a:rPr lang="en-US">
                <a:ea typeface="+mn-lt"/>
                <a:cs typeface="+mn-lt"/>
              </a:rPr>
              <a:t> — reduces impact force</a:t>
            </a:r>
            <a:endParaRPr lang="en-US"/>
          </a:p>
          <a:p>
            <a:r>
              <a:rPr lang="en-US" b="1">
                <a:ea typeface="+mn-lt"/>
                <a:cs typeface="+mn-lt"/>
              </a:rPr>
              <a:t>Always inspect before use. Never reuse after a fall.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42B6E727-816F-5BBA-0709-5372F70DF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E99EA-C9EE-4D7C-F736-0AE9F5490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Ladder Safety Basics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E202A-BF3D-4DF8-13CA-745B967FF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Use ladders on stable, level surfaces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Maintain 3-point contact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Don’t overreach — keep belt buckle between rails</a:t>
            </a:r>
            <a:endParaRPr lang="en-US" dirty="0"/>
          </a:p>
          <a:p>
            <a:r>
              <a:rPr lang="en-US">
                <a:ea typeface="+mn-lt"/>
                <a:cs typeface="+mn-lt"/>
              </a:rPr>
              <a:t>Inspect ladders before each use</a:t>
            </a:r>
            <a:endParaRPr lang="en-US"/>
          </a:p>
          <a:p>
            <a:r>
              <a:rPr lang="en-US">
                <a:ea typeface="+mn-lt"/>
                <a:cs typeface="+mn-lt"/>
              </a:rPr>
              <a:t>Never use the top step unless designed for standing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F194335C-8799-5F00-0640-C56352533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587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5D11C-3862-1A95-E429-40849DD7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Scaffolding Safety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0A22C-014A-5BCD-7039-0D259439C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Must be erected by trained personnel</a:t>
            </a:r>
            <a:endParaRPr lang="en-US"/>
          </a:p>
          <a:p>
            <a:r>
              <a:rPr lang="en-US">
                <a:ea typeface="+mn-lt"/>
                <a:cs typeface="+mn-lt"/>
              </a:rPr>
              <a:t>Guardrails required at edges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Platforms must be fully planked</a:t>
            </a:r>
            <a:endParaRPr lang="en-US"/>
          </a:p>
          <a:p>
            <a:r>
              <a:rPr lang="en-US">
                <a:ea typeface="+mn-lt"/>
                <a:cs typeface="+mn-lt"/>
              </a:rPr>
              <a:t>Access ladders or stairs must be provided</a:t>
            </a:r>
            <a:endParaRPr lang="en-US"/>
          </a:p>
          <a:p>
            <a:r>
              <a:rPr lang="en-US">
                <a:ea typeface="+mn-lt"/>
                <a:cs typeface="+mn-lt"/>
              </a:rPr>
              <a:t>Inspect daily before use</a:t>
            </a:r>
            <a:endParaRPr lang="en-US"/>
          </a:p>
          <a:p>
            <a:endParaRPr lang="en-US" dirty="0"/>
          </a:p>
        </p:txBody>
      </p:sp>
      <p:pic>
        <p:nvPicPr>
          <p:cNvPr id="5" name="Picture 4" descr="A close-up of a logo">
            <a:extLst>
              <a:ext uri="{FF2B5EF4-FFF2-40B4-BE49-F238E27FC236}">
                <a16:creationId xmlns:a16="http://schemas.microsoft.com/office/drawing/2014/main" id="{E514B5FD-74F4-C30C-1B82-60DAE8367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273" y="5723350"/>
            <a:ext cx="2294298" cy="87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098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Custom" id="{37DB63F3-72C7-4A67-82CB-DE1EC68F0B1F}" vid="{1DDF8815-C24B-4878-AB18-C1C7DB7407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Custom</vt:lpstr>
      <vt:lpstr>Fall Protection Awareness Training</vt:lpstr>
      <vt:lpstr>Why Fall Protection Matters</vt:lpstr>
      <vt:lpstr>Common Fall Hazards</vt:lpstr>
      <vt:lpstr>OSHA Requirements</vt:lpstr>
      <vt:lpstr>OSHA Requirements</vt:lpstr>
      <vt:lpstr>Types of Fall Protection</vt:lpstr>
      <vt:lpstr>Personal Fall Arrest System (PFAS)</vt:lpstr>
      <vt:lpstr>Ladder Safety Basics</vt:lpstr>
      <vt:lpstr>Scaffolding Safety</vt:lpstr>
      <vt:lpstr>Fall Protection Best Practices</vt:lpstr>
      <vt:lpstr>Your Role in Fall Prevention</vt:lpstr>
      <vt:lpstr>Closing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66</cp:revision>
  <dcterms:created xsi:type="dcterms:W3CDTF">2013-07-15T20:26:40Z</dcterms:created>
  <dcterms:modified xsi:type="dcterms:W3CDTF">2026-03-26T21:02:55Z</dcterms:modified>
</cp:coreProperties>
</file>